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31" r:id="rId3"/>
    <p:sldId id="332" r:id="rId4"/>
    <p:sldId id="333" r:id="rId5"/>
    <p:sldId id="317" r:id="rId6"/>
    <p:sldId id="318" r:id="rId7"/>
    <p:sldId id="319" r:id="rId8"/>
    <p:sldId id="320" r:id="rId9"/>
    <p:sldId id="321" r:id="rId10"/>
    <p:sldId id="334" r:id="rId11"/>
    <p:sldId id="330" r:id="rId12"/>
    <p:sldId id="326" r:id="rId13"/>
    <p:sldId id="328" r:id="rId14"/>
    <p:sldId id="329" r:id="rId15"/>
  </p:sldIdLst>
  <p:sldSz cx="9144000" cy="6858000" type="screen4x3"/>
  <p:notesSz cx="6858000" cy="9144000"/>
  <p:custShowLst>
    <p:custShow name="การนำเสนอแบบกำหนดเอง 1" id="0">
      <p:sldLst/>
    </p:custShow>
  </p:custShow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78" autoAdjust="0"/>
    <p:restoredTop sz="94660"/>
  </p:normalViewPr>
  <p:slideViewPr>
    <p:cSldViewPr>
      <p:cViewPr>
        <p:scale>
          <a:sx n="71" d="100"/>
          <a:sy n="71" d="100"/>
        </p:scale>
        <p:origin x="-5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9711E-02AC-4352-8836-870EFD12D448}" type="datetimeFigureOut">
              <a:rPr lang="th-TH" smtClean="0"/>
              <a:pPr/>
              <a:t>28/09/57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4E6C2-C813-4012-A1C0-CE814D269D8F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611560" y="1556792"/>
            <a:ext cx="806489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800" dirty="0" smtClean="0">
                <a:solidFill>
                  <a:srgbClr val="FFC000"/>
                </a:solidFill>
                <a:latin typeface="JS Thanapornas" pitchFamily="2" charset="2"/>
                <a:cs typeface="+mn-cs"/>
              </a:rPr>
              <a:t>เทคนิคการเขียนบท</a:t>
            </a:r>
            <a:r>
              <a:rPr lang="th-TH" sz="8800" dirty="0" err="1" smtClean="0">
                <a:solidFill>
                  <a:srgbClr val="FFC000"/>
                </a:solidFill>
                <a:latin typeface="JS Thanapornas" pitchFamily="2" charset="2"/>
                <a:cs typeface="+mn-cs"/>
              </a:rPr>
              <a:t>สารคดี</a:t>
            </a:r>
            <a:r>
              <a:rPr lang="th-TH" sz="8800" dirty="0" smtClean="0">
                <a:solidFill>
                  <a:srgbClr val="FFC000"/>
                </a:solidFill>
                <a:latin typeface="JS Thanapornas" pitchFamily="2" charset="2"/>
                <a:cs typeface="+mn-cs"/>
              </a:rPr>
              <a:t>สั้น</a:t>
            </a:r>
            <a:endParaRPr lang="th-TH" sz="4000" dirty="0">
              <a:solidFill>
                <a:srgbClr val="FFC000"/>
              </a:solidFill>
              <a:latin typeface="JS Thanapornas" pitchFamily="2" charset="2"/>
              <a:cs typeface="+mn-cs"/>
            </a:endParaRPr>
          </a:p>
        </p:txBody>
      </p:sp>
      <p:pic>
        <p:nvPicPr>
          <p:cNvPr id="1027" name="Picture 3" descr="K:\Work\รามจิตติ\Logo รวม\งาน\โลโก้ รามจิตต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650" y="5445224"/>
            <a:ext cx="2360326" cy="82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:\Work\รามจิตติ\โรงเรียนทำหนัง ยิ่งใหญ่ที่สุดในสามโลก\งาน Graphic\Logo\Logo- ระดับโลก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941168"/>
            <a:ext cx="2170584" cy="153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13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611560" y="404664"/>
            <a:ext cx="806489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800" dirty="0" smtClean="0">
                <a:solidFill>
                  <a:srgbClr val="FFC000"/>
                </a:solidFill>
                <a:latin typeface="JS Thanapornas" pitchFamily="2" charset="2"/>
              </a:rPr>
              <a:t>ทำไม....?		</a:t>
            </a:r>
            <a:endParaRPr lang="th-TH" sz="40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043608" y="1556792"/>
            <a:ext cx="54006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dirty="0" smtClean="0">
                <a:latin typeface="JS Thanapornas" pitchFamily="2" charset="2"/>
              </a:rPr>
              <a:t>...ผู้ชมจะดูหนังของเราจนจบ</a:t>
            </a:r>
            <a:r>
              <a:rPr lang="th-TH" dirty="0" smtClean="0">
                <a:solidFill>
                  <a:srgbClr val="FFC000"/>
                </a:solidFill>
                <a:latin typeface="JS Thanapornas" pitchFamily="2" charset="2"/>
              </a:rPr>
              <a:t>	</a:t>
            </a:r>
            <a:endParaRPr lang="th-TH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2627784" y="3212976"/>
            <a:ext cx="6192688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dirty="0" smtClean="0">
                <a:latin typeface="JS Thanapornas" pitchFamily="2" charset="2"/>
              </a:rPr>
              <a:t>...ผู้ชมจะหยิบหนังของเรามาดูรอบสอง</a:t>
            </a:r>
            <a:r>
              <a:rPr lang="th-TH" dirty="0" smtClean="0">
                <a:solidFill>
                  <a:srgbClr val="FFC000"/>
                </a:solidFill>
                <a:latin typeface="JS Thanapornas" pitchFamily="2" charset="2"/>
              </a:rPr>
              <a:t>	</a:t>
            </a:r>
            <a:endParaRPr lang="th-TH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611560" y="4077072"/>
            <a:ext cx="698477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dirty="0" smtClean="0">
                <a:latin typeface="JS Thanapornas" pitchFamily="2" charset="2"/>
              </a:rPr>
              <a:t>...ผู้ชมจะแนะนำหนังของเราให้คนอื่นต่อ</a:t>
            </a:r>
            <a:r>
              <a:rPr lang="th-TH" dirty="0" smtClean="0">
                <a:solidFill>
                  <a:srgbClr val="FFC000"/>
                </a:solidFill>
                <a:latin typeface="JS Thanapornas" pitchFamily="2" charset="2"/>
              </a:rPr>
              <a:t>	</a:t>
            </a:r>
            <a:endParaRPr lang="th-TH" dirty="0">
              <a:solidFill>
                <a:srgbClr val="FFC000"/>
              </a:solidFill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7406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67544" y="620688"/>
            <a:ext cx="806489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800" dirty="0" smtClean="0">
                <a:solidFill>
                  <a:srgbClr val="FFC000"/>
                </a:solidFill>
                <a:latin typeface="JS Thanapornas" pitchFamily="2" charset="2"/>
              </a:rPr>
              <a:t>หาจุดขาย</a:t>
            </a:r>
            <a:r>
              <a:rPr lang="en-US" sz="8800" dirty="0" smtClean="0">
                <a:solidFill>
                  <a:srgbClr val="FFC000"/>
                </a:solidFill>
                <a:latin typeface="JS Thanapornas" pitchFamily="2" charset="2"/>
              </a:rPr>
              <a:t>!!</a:t>
            </a:r>
            <a:endParaRPr lang="th-TH" sz="40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611560" y="2060848"/>
            <a:ext cx="18002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000" dirty="0" smtClean="0">
                <a:latin typeface="JS Thanapornas" pitchFamily="2" charset="2"/>
              </a:rPr>
              <a:t>ภาพ?</a:t>
            </a:r>
            <a:endParaRPr lang="th-TH" sz="80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3311860" y="2420888"/>
            <a:ext cx="32043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000" dirty="0" smtClean="0">
                <a:latin typeface="JS Thanapornas" pitchFamily="2" charset="2"/>
              </a:rPr>
              <a:t>เสียง?</a:t>
            </a:r>
            <a:endParaRPr lang="th-TH" sz="80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5148064" y="1340768"/>
            <a:ext cx="32043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000" dirty="0" smtClean="0">
                <a:latin typeface="JS Thanapornas" pitchFamily="2" charset="2"/>
              </a:rPr>
              <a:t>บท?</a:t>
            </a:r>
            <a:endParaRPr lang="th-TH" sz="80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881590" y="3717032"/>
            <a:ext cx="32043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000" dirty="0" smtClean="0">
                <a:latin typeface="JS Thanapornas" pitchFamily="2" charset="2"/>
              </a:rPr>
              <a:t>เนื้อหา?</a:t>
            </a:r>
            <a:endParaRPr lang="th-TH" sz="80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4896036" y="3573016"/>
            <a:ext cx="406845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000" dirty="0" smtClean="0">
                <a:latin typeface="JS Thanapornas" pitchFamily="2" charset="2"/>
              </a:rPr>
              <a:t>พิธีกรน่ารัก?</a:t>
            </a:r>
            <a:endParaRPr lang="th-TH" sz="8000" dirty="0">
              <a:solidFill>
                <a:srgbClr val="FFC000"/>
              </a:solidFill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461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539552" y="2780928"/>
            <a:ext cx="806489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8800" dirty="0" smtClean="0">
                <a:solidFill>
                  <a:srgbClr val="FFC000"/>
                </a:solidFill>
                <a:latin typeface="JS Thanapornas" pitchFamily="2" charset="2"/>
              </a:rPr>
              <a:t>เขียนบทให้ส่งเสริมจุดขายของหนัง</a:t>
            </a:r>
            <a:endParaRPr lang="th-TH" sz="4000" dirty="0">
              <a:solidFill>
                <a:srgbClr val="FFC000"/>
              </a:solidFill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3296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8064896" cy="1296144"/>
          </a:xfrm>
        </p:spPr>
        <p:txBody>
          <a:bodyPr>
            <a:normAutofit fontScale="90000"/>
          </a:bodyPr>
          <a:lstStyle/>
          <a:p>
            <a:pPr algn="l"/>
            <a:r>
              <a:rPr lang="en-US" sz="8800" dirty="0" smtClean="0">
                <a:solidFill>
                  <a:srgbClr val="FFC000"/>
                </a:solidFill>
                <a:latin typeface="JS Thanapornas" pitchFamily="2" charset="2"/>
              </a:rPr>
              <a:t>Research</a:t>
            </a:r>
            <a:r>
              <a:rPr lang="th-TH" sz="8800" dirty="0" smtClean="0">
                <a:solidFill>
                  <a:srgbClr val="FFC000"/>
                </a:solidFill>
                <a:latin typeface="JS Thanapornas" pitchFamily="2" charset="2"/>
              </a:rPr>
              <a:t>		</a:t>
            </a:r>
            <a:r>
              <a:rPr lang="th-TH" sz="5300" dirty="0" smtClean="0">
                <a:solidFill>
                  <a:srgbClr val="FFC000"/>
                </a:solidFill>
                <a:latin typeface="JS Thanapornas" pitchFamily="2" charset="2"/>
              </a:rPr>
              <a:t>ค้นคว้าหาความสมจริง</a:t>
            </a:r>
            <a:endParaRPr lang="th-TH" sz="40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8208912" cy="4608512"/>
          </a:xfrm>
        </p:spPr>
        <p:txBody>
          <a:bodyPr>
            <a:normAutofit lnSpcReduction="10000"/>
          </a:bodyPr>
          <a:lstStyle/>
          <a:p>
            <a:pPr algn="l"/>
            <a:r>
              <a:rPr lang="th-TH" sz="2800" dirty="0" smtClean="0">
                <a:solidFill>
                  <a:srgbClr val="FFC000"/>
                </a:solidFill>
                <a:latin typeface="JS Thanapornas" pitchFamily="2" charset="2"/>
              </a:rPr>
              <a:t>ค้นคว้า</a:t>
            </a:r>
            <a:r>
              <a:rPr lang="en-US" sz="2800" dirty="0" smtClean="0">
                <a:solidFill>
                  <a:srgbClr val="FFC000"/>
                </a:solidFill>
                <a:latin typeface="JS Thanapornas" pitchFamily="2" charset="2"/>
              </a:rPr>
              <a:t> :	 </a:t>
            </a:r>
            <a:r>
              <a:rPr lang="th-TH" sz="2800" dirty="0" smtClean="0">
                <a:solidFill>
                  <a:srgbClr val="FFC000"/>
                </a:solidFill>
                <a:latin typeface="JS Thanapornas" pitchFamily="2" charset="2"/>
              </a:rPr>
              <a:t>	</a:t>
            </a:r>
            <a:r>
              <a:rPr lang="th-TH" sz="2800" dirty="0" smtClean="0">
                <a:solidFill>
                  <a:schemeClr val="tx1"/>
                </a:solidFill>
                <a:latin typeface="JS Thanapornas" pitchFamily="2" charset="2"/>
              </a:rPr>
              <a:t>ข่าว เรื่องเล่าจากผู้มีประสบการณ์ บทความ</a:t>
            </a:r>
          </a:p>
          <a:p>
            <a:pPr algn="l"/>
            <a:endParaRPr lang="th-TH" sz="2800" dirty="0" smtClean="0">
              <a:solidFill>
                <a:schemeClr val="bg1"/>
              </a:solidFill>
              <a:latin typeface="JS Thanapornas" pitchFamily="2" charset="2"/>
            </a:endParaRPr>
          </a:p>
          <a:p>
            <a:pPr algn="l"/>
            <a:r>
              <a:rPr lang="th-TH" sz="2800" dirty="0" smtClean="0">
                <a:solidFill>
                  <a:srgbClr val="FFC000"/>
                </a:solidFill>
                <a:latin typeface="JS Thanapornas" pitchFamily="2" charset="2"/>
              </a:rPr>
              <a:t>หาแรงบันดาลใจ</a:t>
            </a:r>
            <a:r>
              <a:rPr lang="en-US" sz="2800" dirty="0" smtClean="0">
                <a:solidFill>
                  <a:srgbClr val="FFC000"/>
                </a:solidFill>
                <a:latin typeface="JS Thanapornas" pitchFamily="2" charset="2"/>
              </a:rPr>
              <a:t> : </a:t>
            </a:r>
            <a:r>
              <a:rPr lang="th-TH" sz="2800" dirty="0" smtClean="0">
                <a:solidFill>
                  <a:schemeClr val="tx1"/>
                </a:solidFill>
                <a:latin typeface="JS Thanapornas" pitchFamily="2" charset="2"/>
              </a:rPr>
              <a:t>ใช้ข่าวหรือประสบการณ์ที่น่าสนใจมาเป็นวัตถุดิบของหนัง</a:t>
            </a:r>
          </a:p>
          <a:p>
            <a:pPr algn="l"/>
            <a:endParaRPr lang="th-TH" sz="2800" dirty="0" smtClean="0">
              <a:solidFill>
                <a:schemeClr val="bg1"/>
              </a:solidFill>
              <a:latin typeface="JS Thanapornas" pitchFamily="2" charset="2"/>
            </a:endParaRPr>
          </a:p>
          <a:p>
            <a:pPr algn="l"/>
            <a:r>
              <a:rPr lang="th-TH" sz="2800" dirty="0" smtClean="0">
                <a:solidFill>
                  <a:srgbClr val="FFC000"/>
                </a:solidFill>
                <a:latin typeface="JS Thanapornas" pitchFamily="2" charset="2"/>
              </a:rPr>
              <a:t>สร้างฐานข้อมูล</a:t>
            </a:r>
            <a:r>
              <a:rPr lang="en-US" sz="2800" dirty="0" smtClean="0">
                <a:solidFill>
                  <a:srgbClr val="FFC000"/>
                </a:solidFill>
                <a:latin typeface="JS Thanapornas" pitchFamily="2" charset="2"/>
              </a:rPr>
              <a:t>: </a:t>
            </a:r>
            <a:r>
              <a:rPr lang="th-TH" sz="2800" dirty="0">
                <a:solidFill>
                  <a:schemeClr val="tx1"/>
                </a:solidFill>
                <a:latin typeface="JS Thanapornas" pitchFamily="2" charset="2"/>
              </a:rPr>
              <a:t>	</a:t>
            </a:r>
            <a:r>
              <a:rPr lang="th-TH" sz="2800" dirty="0" smtClean="0">
                <a:solidFill>
                  <a:schemeClr val="tx1"/>
                </a:solidFill>
                <a:latin typeface="JS Thanapornas" pitchFamily="2" charset="2"/>
              </a:rPr>
              <a:t>เจาะลึกข้อมูลที่เกี่ยวข้องกับเรื่องราว สถานที่ คน ภูมิลำเนา อายุ 		ปัญหา-เป้าหมายในชีวิต ความเกี่ยวข้องระหว่างมนุษย์  </a:t>
            </a:r>
          </a:p>
          <a:p>
            <a:pPr algn="l"/>
            <a:endParaRPr lang="th-TH" sz="2800" dirty="0">
              <a:solidFill>
                <a:schemeClr val="tx1"/>
              </a:solidFill>
              <a:latin typeface="JS Thanapornas" pitchFamily="2" charset="2"/>
            </a:endParaRPr>
          </a:p>
          <a:p>
            <a:pPr algn="l"/>
            <a:endParaRPr lang="th-TH" sz="2800" dirty="0" smtClean="0">
              <a:solidFill>
                <a:schemeClr val="bg1"/>
              </a:solidFill>
              <a:latin typeface="JS Thanapornas" pitchFamily="2" charset="2"/>
            </a:endParaRPr>
          </a:p>
          <a:p>
            <a:r>
              <a:rPr lang="th-TH" sz="2800" dirty="0" smtClean="0">
                <a:solidFill>
                  <a:schemeClr val="tx1"/>
                </a:solidFill>
                <a:latin typeface="JS Thanapornas" pitchFamily="2" charset="2"/>
              </a:rPr>
              <a:t>หนังที่จะทำให้คนดูอินไปกับเรื่องคือหนังที่มี   </a:t>
            </a:r>
            <a:r>
              <a:rPr lang="th-TH" sz="3600" dirty="0" smtClean="0">
                <a:solidFill>
                  <a:srgbClr val="FFC000"/>
                </a:solidFill>
                <a:latin typeface="JS Thanapornas" pitchFamily="2" charset="2"/>
              </a:rPr>
              <a:t>“ประสบการณ์ร่วมกับคนดู”</a:t>
            </a:r>
            <a:endParaRPr lang="th-TH" sz="3600" dirty="0">
              <a:solidFill>
                <a:srgbClr val="FFC000"/>
              </a:solidFill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8312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รอง 2"/>
          <p:cNvSpPr txBox="1">
            <a:spLocks/>
          </p:cNvSpPr>
          <p:nvPr/>
        </p:nvSpPr>
        <p:spPr>
          <a:xfrm>
            <a:off x="539552" y="332656"/>
            <a:ext cx="820891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4000" dirty="0" smtClean="0">
                <a:solidFill>
                  <a:srgbClr val="FFC000"/>
                </a:solidFill>
                <a:latin typeface="JS Thanapornas" pitchFamily="2" charset="2"/>
              </a:rPr>
              <a:t>ทำหนัง อย่ามโน</a:t>
            </a:r>
            <a:r>
              <a:rPr lang="en-US" sz="4000" dirty="0" smtClean="0">
                <a:solidFill>
                  <a:srgbClr val="FFC000"/>
                </a:solidFill>
                <a:latin typeface="JS Thanapornas" pitchFamily="2" charset="2"/>
              </a:rPr>
              <a:t>!!</a:t>
            </a:r>
            <a:endParaRPr lang="th-TH" sz="48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pic>
        <p:nvPicPr>
          <p:cNvPr id="1026" name="Picture 2" descr="C:\Users\Administrator\Desktop\dont man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92" y="692696"/>
            <a:ext cx="550461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58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11560" y="404664"/>
            <a:ext cx="813690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900" dirty="0" smtClean="0">
                <a:solidFill>
                  <a:srgbClr val="FFC000"/>
                </a:solidFill>
                <a:latin typeface="JS Thanapornas" pitchFamily="2" charset="2"/>
              </a:rPr>
              <a:t>Theme 		</a:t>
            </a:r>
            <a:r>
              <a:rPr lang="th-TH" sz="4800" dirty="0" smtClean="0">
                <a:solidFill>
                  <a:srgbClr val="FFC000"/>
                </a:solidFill>
                <a:latin typeface="JS Thanapornas" pitchFamily="2" charset="2"/>
              </a:rPr>
              <a:t>จับแก่นเรื่องให้แน่น</a:t>
            </a:r>
            <a:endParaRPr lang="th-TH" sz="48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539552" y="1700808"/>
            <a:ext cx="820891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h-TH" sz="36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539552" y="1853208"/>
            <a:ext cx="8208912" cy="3231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2800" dirty="0" smtClean="0">
                <a:latin typeface="JS Thanapornas" pitchFamily="2" charset="2"/>
              </a:rPr>
              <a:t>	แก่นเรื่อง ก็คือ เนื้อแท้ของเรื่องราวที่เรากำลังจะทำเป็นหนัง </a:t>
            </a:r>
            <a:r>
              <a:rPr lang="th-TH" sz="2800" dirty="0">
                <a:latin typeface="JS Thanapornas" pitchFamily="2" charset="2"/>
              </a:rPr>
              <a:t>เอง </a:t>
            </a:r>
            <a:r>
              <a:rPr lang="th-TH" sz="2800" dirty="0" smtClean="0">
                <a:latin typeface="JS Thanapornas" pitchFamily="2" charset="2"/>
              </a:rPr>
              <a:t>เป็น</a:t>
            </a:r>
            <a:r>
              <a:rPr lang="th-TH" sz="2800" dirty="0">
                <a:latin typeface="JS Thanapornas" pitchFamily="2" charset="2"/>
              </a:rPr>
              <a:t>คำสั้นๆ ไม่ซับซ้อนจนเข้าใจ</a:t>
            </a:r>
            <a:r>
              <a:rPr lang="th-TH" sz="2800" dirty="0" smtClean="0">
                <a:latin typeface="JS Thanapornas" pitchFamily="2" charset="2"/>
              </a:rPr>
              <a:t>ยาก</a:t>
            </a:r>
          </a:p>
          <a:p>
            <a:pPr marL="0" indent="0">
              <a:buNone/>
            </a:pPr>
            <a:endParaRPr lang="th-TH" sz="2800" dirty="0">
              <a:latin typeface="JS Thanapornas" pitchFamily="2" charset="2"/>
            </a:endParaRPr>
          </a:p>
          <a:p>
            <a:pPr marL="0" indent="0" algn="ctr">
              <a:buNone/>
            </a:pPr>
            <a:r>
              <a:rPr lang="th-TH" sz="2800" dirty="0" smtClean="0">
                <a:latin typeface="JS Thanapornas" pitchFamily="2" charset="2"/>
              </a:rPr>
              <a:t>เช่น 	</a:t>
            </a:r>
            <a:r>
              <a:rPr lang="th-TH" sz="2800" dirty="0" smtClean="0">
                <a:latin typeface="JS Thanapornas" pitchFamily="2" charset="2"/>
              </a:rPr>
              <a:t>ลูก</a:t>
            </a:r>
            <a:r>
              <a:rPr lang="th-TH" sz="2800" dirty="0" smtClean="0">
                <a:latin typeface="JS Thanapornas" pitchFamily="2" charset="2"/>
              </a:rPr>
              <a:t>ชาวนา รักแรกพบ</a:t>
            </a:r>
          </a:p>
          <a:p>
            <a:pPr marL="0" indent="0" algn="ctr">
              <a:buNone/>
            </a:pPr>
            <a:endParaRPr lang="th-TH" sz="2800" dirty="0">
              <a:latin typeface="JS Thanapornas" pitchFamily="2" charset="2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28830" y="5169966"/>
            <a:ext cx="74863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5400" dirty="0">
                <a:solidFill>
                  <a:srgbClr val="FFC000"/>
                </a:solidFill>
                <a:latin typeface="JS Thanapornas" pitchFamily="2" charset="2"/>
              </a:rPr>
              <a:t>“หนังหนึ่งเรื่อง จะมีแก่นเรื่อง </a:t>
            </a:r>
            <a:r>
              <a:rPr lang="th-TH" sz="5400" dirty="0" smtClean="0">
                <a:solidFill>
                  <a:srgbClr val="FFC000"/>
                </a:solidFill>
                <a:latin typeface="JS Thanapornas" pitchFamily="2" charset="2"/>
              </a:rPr>
              <a:t>หนึ่งเดียว”</a:t>
            </a:r>
            <a:endParaRPr lang="th-TH" sz="5400" dirty="0">
              <a:solidFill>
                <a:srgbClr val="FFC000"/>
              </a:solidFill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3520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11560" y="2420888"/>
            <a:ext cx="813690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8000" dirty="0" smtClean="0">
                <a:solidFill>
                  <a:srgbClr val="FFC000"/>
                </a:solidFill>
                <a:latin typeface="JS Thanapornas" pitchFamily="2" charset="2"/>
                <a:cs typeface="+mn-cs"/>
              </a:rPr>
              <a:t>“คิดเป็นภาพ”</a:t>
            </a:r>
            <a:endParaRPr lang="th-TH" sz="8000" dirty="0" smtClean="0">
              <a:latin typeface="JS Thanapornas" pitchFamily="2" charset="2"/>
              <a:cs typeface="+mn-cs"/>
            </a:endParaRPr>
          </a:p>
          <a:p>
            <a:r>
              <a:rPr lang="th-TH" sz="3600" dirty="0" smtClean="0">
                <a:latin typeface="JS Thanapornas" pitchFamily="2" charset="2"/>
              </a:rPr>
              <a:t>ทำให้แก่นเรื่องออกมาเป็นรูปธรรม</a:t>
            </a:r>
            <a:endParaRPr lang="th-TH" sz="2800" dirty="0">
              <a:latin typeface="JS Thanapornas" pitchFamily="2" charset="2"/>
            </a:endParaRPr>
          </a:p>
        </p:txBody>
      </p:sp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539552" y="1700808"/>
            <a:ext cx="820891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h-TH" sz="3600" dirty="0">
              <a:solidFill>
                <a:srgbClr val="FFC000"/>
              </a:solidFill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6535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plot grap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52667"/>
            <a:ext cx="5289724" cy="322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11560" y="404664"/>
            <a:ext cx="813690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900" dirty="0" smtClean="0">
                <a:solidFill>
                  <a:srgbClr val="FFC000"/>
                </a:solidFill>
                <a:latin typeface="JS Thanapornas" pitchFamily="2" charset="2"/>
              </a:rPr>
              <a:t>Plot 		</a:t>
            </a:r>
            <a:r>
              <a:rPr lang="th-TH" sz="4800" dirty="0" smtClean="0">
                <a:solidFill>
                  <a:srgbClr val="FFC000"/>
                </a:solidFill>
                <a:latin typeface="JS Thanapornas" pitchFamily="2" charset="2"/>
              </a:rPr>
              <a:t>เขียนแผนที่ให้เรื่องราว</a:t>
            </a:r>
            <a:endParaRPr lang="th-TH" sz="48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539552" y="1700808"/>
            <a:ext cx="820891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h-TH" sz="36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539552" y="1853208"/>
            <a:ext cx="8208912" cy="1071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>
                <a:latin typeface="JS Thanapornas" pitchFamily="2" charset="2"/>
              </a:rPr>
              <a:t>	Plot </a:t>
            </a:r>
            <a:r>
              <a:rPr lang="th-TH" sz="2800" dirty="0" smtClean="0">
                <a:latin typeface="JS Thanapornas" pitchFamily="2" charset="2"/>
              </a:rPr>
              <a:t>ก็คือโครงเรื่อง เป็นการวางผังคร่าวๆ ว่าในหนังจะมีใครบ้าง? เกิดอะไรขึ้น? มีจุดพลิกผันอย่างไร? และจบลงแบบไหน?</a:t>
            </a:r>
          </a:p>
          <a:p>
            <a:pPr marL="0" indent="0" algn="ctr">
              <a:buNone/>
            </a:pPr>
            <a:endParaRPr lang="th-TH" sz="2800" dirty="0">
              <a:latin typeface="JS Thanapornas" pitchFamily="2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4932663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rgbClr val="FFC000"/>
                </a:solidFill>
              </a:rPr>
              <a:t>เปิดเรื่อง</a:t>
            </a:r>
          </a:p>
          <a:p>
            <a:r>
              <a:rPr lang="th-TH" sz="1800" b="1" dirty="0" smtClean="0">
                <a:solidFill>
                  <a:srgbClr val="FFC000"/>
                </a:solidFill>
              </a:rPr>
              <a:t>- ให้ข้อมูลพื้นฐานของเรื่อง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5736" y="3212976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rgbClr val="FFC000"/>
                </a:solidFill>
              </a:rPr>
              <a:t>ดำเนินเรื่อง</a:t>
            </a:r>
          </a:p>
          <a:p>
            <a:pPr>
              <a:buFontTx/>
              <a:buChar char="-"/>
            </a:pPr>
            <a:r>
              <a:rPr lang="th-TH" sz="1800" b="1" dirty="0" smtClean="0">
                <a:solidFill>
                  <a:srgbClr val="FFC000"/>
                </a:solidFill>
              </a:rPr>
              <a:t>เห็นปมความขัดแย้ง</a:t>
            </a:r>
            <a:endParaRPr lang="en-US" sz="1800" b="1" dirty="0" smtClean="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th-TH" sz="1800" b="1" dirty="0" smtClean="0">
                <a:solidFill>
                  <a:srgbClr val="FFC000"/>
                </a:solidFill>
              </a:rPr>
              <a:t>บิ้วอารมณ์คนดู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0112" y="2762344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rgbClr val="FFC000"/>
                </a:solidFill>
              </a:rPr>
              <a:t>ที่สุดของความขัดแย้ง</a:t>
            </a:r>
          </a:p>
          <a:p>
            <a:r>
              <a:rPr lang="th-TH" sz="1800" b="1" dirty="0" smtClean="0">
                <a:solidFill>
                  <a:srgbClr val="FFC000"/>
                </a:solidFill>
              </a:rPr>
              <a:t>- จุดแตกหัก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4336" y="3933056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rgbClr val="FFC000"/>
                </a:solidFill>
              </a:rPr>
              <a:t>คลี่คลายเหตุการณ์</a:t>
            </a:r>
          </a:p>
          <a:p>
            <a:r>
              <a:rPr lang="th-TH" sz="1800" b="1" dirty="0" smtClean="0">
                <a:solidFill>
                  <a:srgbClr val="FFC000"/>
                </a:solidFill>
              </a:rPr>
              <a:t>- คลายปมของตัวละคร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6344" y="5445224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rgbClr val="FFC000"/>
                </a:solidFill>
              </a:rPr>
              <a:t>สรุปเหตุการณ์</a:t>
            </a:r>
          </a:p>
          <a:p>
            <a:pPr>
              <a:buFontTx/>
              <a:buChar char="-"/>
            </a:pPr>
            <a:r>
              <a:rPr lang="th-TH" sz="1800" b="1" dirty="0" smtClean="0">
                <a:solidFill>
                  <a:srgbClr val="FFC000"/>
                </a:solidFill>
              </a:rPr>
              <a:t>ผลสุดท้ายของเรื่อง</a:t>
            </a:r>
          </a:p>
          <a:p>
            <a:pPr>
              <a:buFontTx/>
              <a:buChar char="-"/>
            </a:pPr>
            <a:r>
              <a:rPr lang="th-TH" sz="1800" b="1" dirty="0" smtClean="0">
                <a:solidFill>
                  <a:srgbClr val="FFC000"/>
                </a:solidFill>
              </a:rPr>
              <a:t>ให้ข้อคิด</a:t>
            </a:r>
          </a:p>
        </p:txBody>
      </p:sp>
    </p:spTree>
    <p:extLst>
      <p:ext uri="{BB962C8B-B14F-4D97-AF65-F5344CB8AC3E}">
        <p14:creationId xmlns:p14="http://schemas.microsoft.com/office/powerpoint/2010/main" val="76971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Documentary Tech\Question ord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84784"/>
            <a:ext cx="9144000" cy="368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9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Documentary Tech\สารคด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71" y="1196752"/>
            <a:ext cx="6958013" cy="4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539552" y="620688"/>
            <a:ext cx="45365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4800" dirty="0" smtClean="0">
                <a:latin typeface="JS Thanapornas" pitchFamily="2" charset="2"/>
              </a:rPr>
              <a:t>ทำไมต้องวางโครงเรื่อง?</a:t>
            </a:r>
            <a:endParaRPr lang="th-TH" sz="4800" dirty="0"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006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11560" y="404664"/>
            <a:ext cx="813690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900" dirty="0" smtClean="0">
                <a:solidFill>
                  <a:srgbClr val="FFC000"/>
                </a:solidFill>
                <a:latin typeface="JS Thanapornas" pitchFamily="2" charset="2"/>
              </a:rPr>
              <a:t>Shooting Script	</a:t>
            </a:r>
            <a:r>
              <a:rPr lang="th-TH" sz="4800" dirty="0" smtClean="0">
                <a:solidFill>
                  <a:srgbClr val="FFC000"/>
                </a:solidFill>
                <a:latin typeface="JS Thanapornas" pitchFamily="2" charset="2"/>
              </a:rPr>
              <a:t>เตรียมบทต่องาน</a:t>
            </a:r>
            <a:endParaRPr lang="th-TH" sz="48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539552" y="1700808"/>
            <a:ext cx="820891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h-TH" sz="36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539552" y="1853208"/>
            <a:ext cx="8208912" cy="2151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2800" dirty="0" smtClean="0">
                <a:latin typeface="JS Thanapornas" pitchFamily="2" charset="2"/>
              </a:rPr>
              <a:t>	ขั้นตอนสำคัญก่อนที่นักเขียนบทจะส่งต่องานให้กับทีมถ่ายทำคือการทำ “แผนการถ่ายทำ” ให้กับคนที่จะรับงานต่อไป นั่นก็คือ </a:t>
            </a:r>
            <a:r>
              <a:rPr lang="en-US" sz="2800" dirty="0" smtClean="0">
                <a:latin typeface="JS Thanapornas" pitchFamily="2" charset="2"/>
              </a:rPr>
              <a:t>Shooting Script </a:t>
            </a:r>
            <a:r>
              <a:rPr lang="th-TH" sz="2800" dirty="0" smtClean="0">
                <a:latin typeface="JS Thanapornas" pitchFamily="2" charset="2"/>
              </a:rPr>
              <a:t>หรือก็คือลำดับการถ่ายทำนั่นเอง</a:t>
            </a:r>
          </a:p>
          <a:p>
            <a:pPr marL="0" indent="0">
              <a:buNone/>
            </a:pPr>
            <a:r>
              <a:rPr lang="th-TH" sz="2800" dirty="0">
                <a:latin typeface="JS Thanapornas" pitchFamily="2" charset="2"/>
              </a:rPr>
              <a:t>	</a:t>
            </a:r>
            <a:r>
              <a:rPr lang="th-TH" sz="2800" dirty="0" smtClean="0">
                <a:latin typeface="JS Thanapornas" pitchFamily="2" charset="2"/>
              </a:rPr>
              <a:t>ในขั้นนี้ นักเขียนบทต้องรู้สิ่งเหล่านี้เป็นพื้นฐาน...</a:t>
            </a:r>
          </a:p>
          <a:p>
            <a:pPr marL="0" indent="0" algn="ctr">
              <a:buNone/>
            </a:pPr>
            <a:endParaRPr lang="th-TH" sz="2800" dirty="0">
              <a:latin typeface="JS Thanapornas" pitchFamily="2" charset="2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11560" y="3962636"/>
            <a:ext cx="77048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C000"/>
                </a:solidFill>
                <a:latin typeface="JS Thanapornas" pitchFamily="2" charset="2"/>
              </a:rPr>
              <a:t>Screen size</a:t>
            </a:r>
            <a:r>
              <a:rPr lang="en-US" dirty="0" smtClean="0">
                <a:solidFill>
                  <a:srgbClr val="FFC000"/>
                </a:solidFill>
                <a:latin typeface="JS Thanapornas" pitchFamily="2" charset="2"/>
              </a:rPr>
              <a:t>	</a:t>
            </a:r>
            <a:r>
              <a:rPr lang="th-TH" dirty="0" smtClean="0">
                <a:solidFill>
                  <a:srgbClr val="FFC000"/>
                </a:solidFill>
                <a:latin typeface="JS Thanapornas" pitchFamily="2" charset="2"/>
              </a:rPr>
              <a:t>			ขนาดภาพ</a:t>
            </a:r>
          </a:p>
          <a:p>
            <a:r>
              <a:rPr lang="en-US" sz="3600" dirty="0" smtClean="0">
                <a:solidFill>
                  <a:srgbClr val="FFC000"/>
                </a:solidFill>
                <a:latin typeface="JS Thanapornas" pitchFamily="2" charset="2"/>
              </a:rPr>
              <a:t>Camera and Lens movement</a:t>
            </a:r>
            <a:r>
              <a:rPr lang="en-US" dirty="0" smtClean="0">
                <a:solidFill>
                  <a:srgbClr val="FFC000"/>
                </a:solidFill>
                <a:latin typeface="JS Thanapornas" pitchFamily="2" charset="2"/>
              </a:rPr>
              <a:t>	</a:t>
            </a:r>
            <a:r>
              <a:rPr lang="th-TH" dirty="0" smtClean="0">
                <a:solidFill>
                  <a:srgbClr val="FFC000"/>
                </a:solidFill>
                <a:latin typeface="JS Thanapornas" pitchFamily="2" charset="2"/>
              </a:rPr>
              <a:t>	การเคลื่อนไหวกล้องและเลนส์</a:t>
            </a:r>
          </a:p>
          <a:p>
            <a:pPr algn="ctr"/>
            <a:endParaRPr lang="en-US" dirty="0" smtClean="0">
              <a:latin typeface="JS Thanapornas" pitchFamily="2" charset="2"/>
            </a:endParaRPr>
          </a:p>
          <a:p>
            <a:pPr algn="ctr"/>
            <a:r>
              <a:rPr lang="th-TH" dirty="0" smtClean="0">
                <a:latin typeface="JS Thanapornas" pitchFamily="2" charset="2"/>
              </a:rPr>
              <a:t>เพื่อให้สื่อสารกับตากล้องให้เข้าใจตรงกัน</a:t>
            </a:r>
            <a:endParaRPr lang="th-TH" dirty="0"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0648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539552" y="1700808"/>
            <a:ext cx="820891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h-TH" sz="3600" dirty="0">
              <a:solidFill>
                <a:srgbClr val="FFC000"/>
              </a:solidFill>
              <a:latin typeface="JS Thanapornas" pitchFamily="2" charset="2"/>
            </a:endParaRPr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539552" y="548680"/>
            <a:ext cx="8208912" cy="2151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2800" dirty="0" smtClean="0">
                <a:latin typeface="JS Thanapornas" pitchFamily="2" charset="2"/>
              </a:rPr>
              <a:t>	และวิวัฒนาการสุดท้ายของบทหนังก็คือ </a:t>
            </a:r>
            <a:r>
              <a:rPr lang="en-US" sz="3600" dirty="0" smtClean="0">
                <a:solidFill>
                  <a:srgbClr val="FFC000"/>
                </a:solidFill>
                <a:latin typeface="JS Thanapornas" pitchFamily="2" charset="2"/>
              </a:rPr>
              <a:t>Story Board</a:t>
            </a:r>
            <a:r>
              <a:rPr lang="en-US" sz="2800" dirty="0" smtClean="0">
                <a:solidFill>
                  <a:schemeClr val="bg1"/>
                </a:solidFill>
                <a:latin typeface="JS Thanapornas" pitchFamily="2" charset="2"/>
              </a:rPr>
              <a:t> </a:t>
            </a:r>
            <a:r>
              <a:rPr lang="th-TH" sz="2800" dirty="0" smtClean="0">
                <a:latin typeface="JS Thanapornas" pitchFamily="2" charset="2"/>
              </a:rPr>
              <a:t>ซึ่งจะเป็นการจำลองภาพหนังที่กำลังจะถ่ายออกมาคล้ายๆการ์ตูน ซึ่งจะทำให้การถ่ายทำในขั้นต่อไปง่ายยิ่งขึ้น</a:t>
            </a:r>
          </a:p>
          <a:p>
            <a:pPr marL="0" indent="0" algn="ctr">
              <a:buNone/>
            </a:pPr>
            <a:endParaRPr lang="th-TH" sz="2800" dirty="0">
              <a:latin typeface="JS Thanapornas" pitchFamily="2" charset="2"/>
            </a:endParaRPr>
          </a:p>
        </p:txBody>
      </p:sp>
      <p:pic>
        <p:nvPicPr>
          <p:cNvPr id="2050" name="Picture 2" descr="C:\Users\Administrator\Desktop\Storyboard Mak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2" y="1122443"/>
            <a:ext cx="7960768" cy="590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38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48509" y="1916832"/>
            <a:ext cx="84599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C000"/>
                </a:solidFill>
                <a:latin typeface="JS Thanapornas" pitchFamily="2" charset="2"/>
              </a:rPr>
              <a:t>Research</a:t>
            </a:r>
            <a:r>
              <a:rPr lang="en-US" sz="3600" dirty="0" smtClean="0">
                <a:latin typeface="JS Thanapornas" pitchFamily="2" charset="2"/>
              </a:rPr>
              <a:t>		</a:t>
            </a:r>
            <a:r>
              <a:rPr lang="th-TH" dirty="0" smtClean="0">
                <a:latin typeface="JS Thanapornas" pitchFamily="2" charset="2"/>
              </a:rPr>
              <a:t>หาความสมจริง ประสบการณ์ร่วม ไม่มโนไปเอง</a:t>
            </a:r>
            <a:endParaRPr lang="en-US" dirty="0" smtClean="0">
              <a:latin typeface="JS Thanapornas" pitchFamily="2" charset="2"/>
            </a:endParaRPr>
          </a:p>
          <a:p>
            <a:r>
              <a:rPr lang="en-US" sz="3600" dirty="0" smtClean="0">
                <a:solidFill>
                  <a:srgbClr val="FFC000"/>
                </a:solidFill>
                <a:latin typeface="JS Thanapornas" pitchFamily="2" charset="2"/>
              </a:rPr>
              <a:t>Theme</a:t>
            </a:r>
            <a:r>
              <a:rPr lang="en-US" sz="3600" dirty="0" smtClean="0">
                <a:latin typeface="JS Thanapornas" pitchFamily="2" charset="2"/>
              </a:rPr>
              <a:t>			</a:t>
            </a:r>
            <a:r>
              <a:rPr lang="th-TH" dirty="0" smtClean="0">
                <a:latin typeface="JS Thanapornas" pitchFamily="2" charset="2"/>
              </a:rPr>
              <a:t>หนึ่งเรื่องหนึ่ง</a:t>
            </a:r>
            <a:r>
              <a:rPr lang="en-US" dirty="0" smtClean="0">
                <a:latin typeface="JS Thanapornas" pitchFamily="2" charset="2"/>
              </a:rPr>
              <a:t>Theme </a:t>
            </a:r>
            <a:r>
              <a:rPr lang="th-TH" dirty="0" smtClean="0">
                <a:latin typeface="JS Thanapornas" pitchFamily="2" charset="2"/>
              </a:rPr>
              <a:t>คิดเป็นภาพ หาจุดขาย</a:t>
            </a:r>
            <a:endParaRPr lang="en-US" sz="3600" dirty="0" smtClean="0">
              <a:latin typeface="JS Thanapornas" pitchFamily="2" charset="2"/>
            </a:endParaRPr>
          </a:p>
          <a:p>
            <a:r>
              <a:rPr lang="en-US" sz="3600" dirty="0" smtClean="0">
                <a:solidFill>
                  <a:srgbClr val="FFC000"/>
                </a:solidFill>
                <a:latin typeface="JS Thanapornas" pitchFamily="2" charset="2"/>
              </a:rPr>
              <a:t>Plot</a:t>
            </a:r>
            <a:r>
              <a:rPr lang="en-US" sz="3600" dirty="0" smtClean="0">
                <a:latin typeface="JS Thanapornas" pitchFamily="2" charset="2"/>
              </a:rPr>
              <a:t>			</a:t>
            </a:r>
            <a:r>
              <a:rPr lang="th-TH" dirty="0" smtClean="0">
                <a:latin typeface="JS Thanapornas" pitchFamily="2" charset="2"/>
              </a:rPr>
              <a:t>สรุปภาพรวม อย่าให้หลุด</a:t>
            </a:r>
            <a:r>
              <a:rPr lang="en-US" dirty="0" smtClean="0">
                <a:latin typeface="JS Thanapornas" pitchFamily="2" charset="2"/>
              </a:rPr>
              <a:t>Theme</a:t>
            </a:r>
          </a:p>
          <a:p>
            <a:r>
              <a:rPr lang="en-US" sz="3600" dirty="0" smtClean="0">
                <a:solidFill>
                  <a:srgbClr val="FFC000"/>
                </a:solidFill>
                <a:latin typeface="JS Thanapornas" pitchFamily="2" charset="2"/>
              </a:rPr>
              <a:t>Shooting Script</a:t>
            </a:r>
            <a:r>
              <a:rPr lang="en-US" sz="3600" dirty="0" smtClean="0">
                <a:latin typeface="JS Thanapornas" pitchFamily="2" charset="2"/>
              </a:rPr>
              <a:t>	</a:t>
            </a:r>
            <a:r>
              <a:rPr lang="th-TH" dirty="0" smtClean="0">
                <a:latin typeface="JS Thanapornas" pitchFamily="2" charset="2"/>
              </a:rPr>
              <a:t>วางแผนถ่ายทำ สร้าง </a:t>
            </a:r>
            <a:r>
              <a:rPr lang="en-US" dirty="0" smtClean="0">
                <a:latin typeface="JS Thanapornas" pitchFamily="2" charset="2"/>
              </a:rPr>
              <a:t>Story Board</a:t>
            </a:r>
            <a:endParaRPr lang="th-TH" sz="3600" dirty="0">
              <a:latin typeface="JS Thanapornas" pitchFamily="2" charset="2"/>
            </a:endParaRPr>
          </a:p>
        </p:txBody>
      </p:sp>
      <p:sp>
        <p:nvSpPr>
          <p:cNvPr id="3" name="ชื่อเรื่องรอง 2"/>
          <p:cNvSpPr txBox="1">
            <a:spLocks/>
          </p:cNvSpPr>
          <p:nvPr/>
        </p:nvSpPr>
        <p:spPr>
          <a:xfrm>
            <a:off x="0" y="476672"/>
            <a:ext cx="9144000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6000" dirty="0" smtClean="0">
                <a:solidFill>
                  <a:srgbClr val="FFC000"/>
                </a:solidFill>
                <a:latin typeface="JS Thanapornas" pitchFamily="2" charset="2"/>
              </a:rPr>
              <a:t>สรุป งานเขียนบท</a:t>
            </a:r>
            <a:endParaRPr lang="th-TH" sz="3600" dirty="0">
              <a:solidFill>
                <a:srgbClr val="FFC000"/>
              </a:solidFill>
              <a:latin typeface="JS Thanaporna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0994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รถไฟใต้ดิน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2265</TotalTime>
  <Words>154</Words>
  <Application>Microsoft Office PowerPoint</Application>
  <PresentationFormat>นำเสนอทางหน้าจอ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  <vt:variant>
        <vt:lpstr>การนำเสนอแบบกำหนดเอง</vt:lpstr>
      </vt:variant>
      <vt:variant>
        <vt:i4>1</vt:i4>
      </vt:variant>
    </vt:vector>
  </HeadingPairs>
  <TitlesOfParts>
    <vt:vector size="16" baseType="lpstr"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Research  ค้นคว้าหาความสมจริง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การนำเสนอแบบกำหนดเอง 1</vt:lpstr>
    </vt:vector>
  </TitlesOfParts>
  <Company>LiteOS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เทคนิคควรรู้ สำหรับ การถ่ายภาพสารคดี</dc:title>
  <dc:creator>MoZarD</dc:creator>
  <cp:lastModifiedBy>Windows User</cp:lastModifiedBy>
  <cp:revision>243</cp:revision>
  <dcterms:created xsi:type="dcterms:W3CDTF">2010-11-19T17:12:56Z</dcterms:created>
  <dcterms:modified xsi:type="dcterms:W3CDTF">2014-09-28T01:18:13Z</dcterms:modified>
</cp:coreProperties>
</file>