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14" autoAdjust="0"/>
  </p:normalViewPr>
  <p:slideViewPr>
    <p:cSldViewPr>
      <p:cViewPr>
        <p:scale>
          <a:sx n="60" d="100"/>
          <a:sy n="60" d="100"/>
        </p:scale>
        <p:origin x="-1656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70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9047-CD98-4495-9C37-1343D7E93835}" type="datetimeFigureOut">
              <a:rPr lang="th-TH" smtClean="0"/>
              <a:pPr/>
              <a:t>04/02/58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63CA-C0EC-4500-9D2F-A4F9028F93D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9047-CD98-4495-9C37-1343D7E93835}" type="datetimeFigureOut">
              <a:rPr lang="th-TH" smtClean="0"/>
              <a:pPr/>
              <a:t>04/02/58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63CA-C0EC-4500-9D2F-A4F9028F93D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9047-CD98-4495-9C37-1343D7E93835}" type="datetimeFigureOut">
              <a:rPr lang="th-TH" smtClean="0"/>
              <a:pPr/>
              <a:t>04/02/58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63CA-C0EC-4500-9D2F-A4F9028F93D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9047-CD98-4495-9C37-1343D7E93835}" type="datetimeFigureOut">
              <a:rPr lang="th-TH" smtClean="0"/>
              <a:pPr/>
              <a:t>04/02/58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63CA-C0EC-4500-9D2F-A4F9028F93D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9047-CD98-4495-9C37-1343D7E93835}" type="datetimeFigureOut">
              <a:rPr lang="th-TH" smtClean="0"/>
              <a:pPr/>
              <a:t>04/02/58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63CA-C0EC-4500-9D2F-A4F9028F93D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9047-CD98-4495-9C37-1343D7E93835}" type="datetimeFigureOut">
              <a:rPr lang="th-TH" smtClean="0"/>
              <a:pPr/>
              <a:t>04/02/58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63CA-C0EC-4500-9D2F-A4F9028F93D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9047-CD98-4495-9C37-1343D7E93835}" type="datetimeFigureOut">
              <a:rPr lang="th-TH" smtClean="0"/>
              <a:pPr/>
              <a:t>04/02/58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63CA-C0EC-4500-9D2F-A4F9028F93D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9047-CD98-4495-9C37-1343D7E93835}" type="datetimeFigureOut">
              <a:rPr lang="th-TH" smtClean="0"/>
              <a:pPr/>
              <a:t>04/02/58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63CA-C0EC-4500-9D2F-A4F9028F93D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9047-CD98-4495-9C37-1343D7E93835}" type="datetimeFigureOut">
              <a:rPr lang="th-TH" smtClean="0"/>
              <a:pPr/>
              <a:t>04/02/58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63CA-C0EC-4500-9D2F-A4F9028F93D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9047-CD98-4495-9C37-1343D7E93835}" type="datetimeFigureOut">
              <a:rPr lang="th-TH" smtClean="0"/>
              <a:pPr/>
              <a:t>04/02/58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63CA-C0EC-4500-9D2F-A4F9028F93D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9047-CD98-4495-9C37-1343D7E93835}" type="datetimeFigureOut">
              <a:rPr lang="th-TH" smtClean="0"/>
              <a:pPr/>
              <a:t>04/02/58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63CA-C0EC-4500-9D2F-A4F9028F93D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B9047-CD98-4495-9C37-1343D7E93835}" type="datetimeFigureOut">
              <a:rPr lang="th-TH" smtClean="0"/>
              <a:pPr/>
              <a:t>04/02/58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363CA-C0EC-4500-9D2F-A4F9028F93DA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dirty="0" smtClean="0">
                <a:cs typeface="+mj-cs"/>
              </a:rPr>
              <a:t>การเขียนแผนการสอน</a:t>
            </a:r>
            <a:endParaRPr lang="th-TH" dirty="0">
              <a:cs typeface="+mj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cs typeface="+mj-cs"/>
              </a:rPr>
              <a:t>Media Base learning</a:t>
            </a:r>
            <a:endParaRPr lang="th-TH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4704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th-TH" b="1" dirty="0" smtClean="0">
                <a:latin typeface="TH Sarabun New" pitchFamily="34" charset="-34"/>
                <a:cs typeface="+mj-cs"/>
              </a:rPr>
              <a:t>รายละเอียดแผนการเรียนรู้</a:t>
            </a:r>
            <a:br>
              <a:rPr lang="th-TH" b="1" dirty="0" smtClean="0">
                <a:latin typeface="TH Sarabun New" pitchFamily="34" charset="-34"/>
                <a:cs typeface="+mj-cs"/>
              </a:rPr>
            </a:br>
            <a:endParaRPr lang="th-TH" b="1" dirty="0">
              <a:latin typeface="TH Sarabun New" pitchFamily="34" charset="-34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8987"/>
            <a:ext cx="8543956" cy="5597533"/>
          </a:xfrm>
        </p:spPr>
        <p:txBody>
          <a:bodyPr>
            <a:noAutofit/>
          </a:bodyPr>
          <a:lstStyle/>
          <a:p>
            <a:endParaRPr lang="th-TH" dirty="0" smtClean="0">
              <a:latin typeface="TH Sarabun New" pitchFamily="34" charset="-34"/>
              <a:cs typeface="+mj-cs"/>
            </a:endParaRPr>
          </a:p>
          <a:p>
            <a:pPr>
              <a:buNone/>
            </a:pPr>
            <a:r>
              <a:rPr lang="th-TH" b="1" dirty="0">
                <a:latin typeface="TH Sarabun New" pitchFamily="34" charset="-34"/>
                <a:cs typeface="+mj-cs"/>
              </a:rPr>
              <a:t>1. สาระสำคัญ (</a:t>
            </a:r>
            <a:r>
              <a:rPr lang="en-US" b="1" dirty="0">
                <a:latin typeface="TH Sarabun New" pitchFamily="34" charset="-34"/>
                <a:cs typeface="+mj-cs"/>
              </a:rPr>
              <a:t>Concept) </a:t>
            </a:r>
            <a:r>
              <a:rPr lang="th-TH" dirty="0">
                <a:latin typeface="TH Sarabun New" pitchFamily="34" charset="-34"/>
                <a:cs typeface="+mj-cs"/>
              </a:rPr>
              <a:t>เป็นความคิดรวบยอดหรือหลักการของเรื่องหนึ่ง</a:t>
            </a:r>
            <a:r>
              <a:rPr lang="th-TH" dirty="0" smtClean="0">
                <a:latin typeface="TH Sarabun New" pitchFamily="34" charset="-34"/>
                <a:cs typeface="+mj-cs"/>
              </a:rPr>
              <a:t>ที่ต้องการ</a:t>
            </a:r>
            <a:r>
              <a:rPr lang="th-TH" dirty="0">
                <a:latin typeface="TH Sarabun New" pitchFamily="34" charset="-34"/>
                <a:cs typeface="+mj-cs"/>
              </a:rPr>
              <a:t>ให้เกิดกับนักเรียน เมื่อเรียนตาม</a:t>
            </a:r>
            <a:r>
              <a:rPr lang="th-TH" dirty="0" smtClean="0">
                <a:latin typeface="TH Sarabun New" pitchFamily="34" charset="-34"/>
                <a:cs typeface="+mj-cs"/>
              </a:rPr>
              <a:t>แผนการสอนแล้ว</a:t>
            </a:r>
          </a:p>
          <a:p>
            <a:pPr>
              <a:buNone/>
            </a:pPr>
            <a:r>
              <a:rPr lang="th-TH" b="1" dirty="0">
                <a:latin typeface="TH Sarabun New" pitchFamily="34" charset="-34"/>
                <a:cs typeface="+mj-cs"/>
              </a:rPr>
              <a:t>2. จุดประสงค์การเรียนรู้ (</a:t>
            </a:r>
            <a:r>
              <a:rPr lang="en-US" b="1" dirty="0">
                <a:latin typeface="TH Sarabun New" pitchFamily="34" charset="-34"/>
                <a:cs typeface="+mj-cs"/>
              </a:rPr>
              <a:t>Learning Objective) </a:t>
            </a:r>
            <a:r>
              <a:rPr lang="th-TH" dirty="0">
                <a:latin typeface="TH Sarabun New" pitchFamily="34" charset="-34"/>
                <a:cs typeface="+mj-cs"/>
              </a:rPr>
              <a:t>เป็นการกำหนดจุดประสงค์</a:t>
            </a:r>
            <a:r>
              <a:rPr lang="th-TH" dirty="0" smtClean="0">
                <a:latin typeface="TH Sarabun New" pitchFamily="34" charset="-34"/>
                <a:cs typeface="+mj-cs"/>
              </a:rPr>
              <a:t>ที่ต้องการ</a:t>
            </a:r>
            <a:r>
              <a:rPr lang="th-TH" dirty="0">
                <a:latin typeface="TH Sarabun New" pitchFamily="34" charset="-34"/>
                <a:cs typeface="+mj-cs"/>
              </a:rPr>
              <a:t>ให้เกิดกับผู้เรียน เมื่อเรียนจบตามแผนการสอน</a:t>
            </a:r>
            <a:r>
              <a:rPr lang="th-TH" dirty="0" smtClean="0">
                <a:latin typeface="TH Sarabun New" pitchFamily="34" charset="-34"/>
                <a:cs typeface="+mj-cs"/>
              </a:rPr>
              <a:t>แล้ว</a:t>
            </a:r>
          </a:p>
          <a:p>
            <a:pPr>
              <a:buNone/>
            </a:pPr>
            <a:r>
              <a:rPr lang="th-TH" b="1" dirty="0">
                <a:latin typeface="TH Sarabun New" pitchFamily="34" charset="-34"/>
                <a:cs typeface="+mj-cs"/>
              </a:rPr>
              <a:t>3. เนื้อหา (</a:t>
            </a:r>
            <a:r>
              <a:rPr lang="en-US" b="1" dirty="0">
                <a:latin typeface="TH Sarabun New" pitchFamily="34" charset="-34"/>
                <a:cs typeface="+mj-cs"/>
              </a:rPr>
              <a:t>Content) </a:t>
            </a:r>
            <a:r>
              <a:rPr lang="th-TH" b="1" dirty="0">
                <a:latin typeface="TH Sarabun New" pitchFamily="34" charset="-34"/>
                <a:cs typeface="+mj-cs"/>
              </a:rPr>
              <a:t>เป็น</a:t>
            </a:r>
            <a:r>
              <a:rPr lang="th-TH" dirty="0">
                <a:latin typeface="TH Sarabun New" pitchFamily="34" charset="-34"/>
                <a:cs typeface="+mj-cs"/>
              </a:rPr>
              <a:t>เนื้อหาที่จัดกิจกรรมและต้องการให้นักเรียนเกิด</a:t>
            </a:r>
            <a:r>
              <a:rPr lang="th-TH" dirty="0" smtClean="0">
                <a:latin typeface="TH Sarabun New" pitchFamily="34" charset="-34"/>
                <a:cs typeface="+mj-cs"/>
              </a:rPr>
              <a:t>การเรียนรู้</a:t>
            </a:r>
          </a:p>
          <a:p>
            <a:pPr>
              <a:buNone/>
            </a:pPr>
            <a:r>
              <a:rPr lang="th-TH" b="1" dirty="0">
                <a:latin typeface="TH Sarabun New" pitchFamily="34" charset="-34"/>
                <a:cs typeface="+mj-cs"/>
              </a:rPr>
              <a:t>4. กิจกรรมการเรียนการสอน (</a:t>
            </a:r>
            <a:r>
              <a:rPr lang="en-US" b="1" dirty="0">
                <a:latin typeface="TH Sarabun New" pitchFamily="34" charset="-34"/>
                <a:cs typeface="+mj-cs"/>
              </a:rPr>
              <a:t>Instructional Activities) </a:t>
            </a:r>
            <a:r>
              <a:rPr lang="th-TH" dirty="0">
                <a:latin typeface="TH Sarabun New" pitchFamily="34" charset="-34"/>
                <a:cs typeface="+mj-cs"/>
              </a:rPr>
              <a:t>เป็นการสอนขั้นตอน</a:t>
            </a:r>
            <a:r>
              <a:rPr lang="th-TH" dirty="0" smtClean="0">
                <a:latin typeface="TH Sarabun New" pitchFamily="34" charset="-34"/>
                <a:cs typeface="+mj-cs"/>
              </a:rPr>
              <a:t>หรือกระบวนการ</a:t>
            </a:r>
            <a:r>
              <a:rPr lang="th-TH" dirty="0">
                <a:latin typeface="TH Sarabun New" pitchFamily="34" charset="-34"/>
                <a:cs typeface="+mj-cs"/>
              </a:rPr>
              <a:t>จัดกิจกรรมการเรียนการสอน ซึ่งนำไปสู่จุดประสงค์ที่</a:t>
            </a:r>
            <a:r>
              <a:rPr lang="th-TH" dirty="0" smtClean="0">
                <a:latin typeface="TH Sarabun New" pitchFamily="34" charset="-34"/>
                <a:cs typeface="+mj-cs"/>
              </a:rPr>
              <a:t>กำหนด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71504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h-TH" b="1" dirty="0" smtClean="0">
                <a:latin typeface="TH Sarabun New" pitchFamily="34" charset="-34"/>
                <a:cs typeface="+mj-cs"/>
              </a:rPr>
              <a:t>5. สื่อและอุปกรณ์ (</a:t>
            </a:r>
            <a:r>
              <a:rPr lang="en-US" b="1" dirty="0" smtClean="0">
                <a:latin typeface="TH Sarabun New" pitchFamily="34" charset="-34"/>
                <a:cs typeface="+mj-cs"/>
              </a:rPr>
              <a:t>Instructional Media) </a:t>
            </a:r>
            <a:r>
              <a:rPr lang="th-TH" dirty="0" smtClean="0">
                <a:latin typeface="TH Sarabun New" pitchFamily="34" charset="-34"/>
                <a:cs typeface="+mj-cs"/>
              </a:rPr>
              <a:t>เป็นสื่อ และอุปกรณ์ที่ใช้ในกิจกรรม การเรียนการสอน ที่กำหนดไว้ในแผนการสอน</a:t>
            </a:r>
          </a:p>
          <a:p>
            <a:pPr>
              <a:buNone/>
            </a:pPr>
            <a:r>
              <a:rPr lang="th-TH" b="1" dirty="0" smtClean="0">
                <a:latin typeface="TH Sarabun New" pitchFamily="34" charset="-34"/>
                <a:cs typeface="+mj-cs"/>
              </a:rPr>
              <a:t>6. การวัดผลและประเมินผล (</a:t>
            </a:r>
            <a:r>
              <a:rPr lang="en-US" b="1" dirty="0" smtClean="0">
                <a:latin typeface="TH Sarabun New" pitchFamily="34" charset="-34"/>
                <a:cs typeface="+mj-cs"/>
              </a:rPr>
              <a:t>Measurement and Evaluation) </a:t>
            </a:r>
            <a:r>
              <a:rPr lang="th-TH" dirty="0" smtClean="0">
                <a:latin typeface="TH Sarabun New" pitchFamily="34" charset="-34"/>
                <a:cs typeface="+mj-cs"/>
              </a:rPr>
              <a:t>เป็นการกำหนดขั้นตอนหรือวิธีการวัดและประเมินผล ว่านักเรียนบรรลุจุดประสงค์ตามที่ระบุไว้ในกิจกรรมการเรียนการสอน แยกเป็นก่อนสอน ระหว่างสอน และหลังสอน</a:t>
            </a:r>
            <a:br>
              <a:rPr lang="th-TH" dirty="0" smtClean="0">
                <a:latin typeface="TH Sarabun New" pitchFamily="34" charset="-34"/>
                <a:cs typeface="+mj-cs"/>
              </a:rPr>
            </a:br>
            <a:endParaRPr lang="th-TH" dirty="0" smtClean="0">
              <a:latin typeface="TH Sarabun New" pitchFamily="34" charset="-34"/>
              <a:cs typeface="+mj-cs"/>
            </a:endParaRPr>
          </a:p>
          <a:p>
            <a:pPr>
              <a:buNone/>
            </a:pPr>
            <a:r>
              <a:rPr lang="th-TH" b="1" dirty="0" smtClean="0">
                <a:latin typeface="TH Sarabun New" pitchFamily="34" charset="-34"/>
                <a:cs typeface="+mj-cs"/>
              </a:rPr>
              <a:t>7. กิจกรรมเสนอแนะ </a:t>
            </a:r>
            <a:r>
              <a:rPr lang="th-TH" dirty="0" smtClean="0">
                <a:latin typeface="TH Sarabun New" pitchFamily="34" charset="-34"/>
                <a:cs typeface="+mj-cs"/>
              </a:rPr>
              <a:t>เป็นกิจกรรมที่บันทึกการตรวจแผนการสอน</a:t>
            </a:r>
            <a:br>
              <a:rPr lang="th-TH" dirty="0" smtClean="0">
                <a:latin typeface="TH Sarabun New" pitchFamily="34" charset="-34"/>
                <a:cs typeface="+mj-cs"/>
              </a:rPr>
            </a:br>
            <a:endParaRPr lang="th-TH" dirty="0" smtClean="0">
              <a:latin typeface="TH Sarabun New" pitchFamily="34" charset="-34"/>
              <a:cs typeface="+mj-cs"/>
            </a:endParaRPr>
          </a:p>
          <a:p>
            <a:pPr>
              <a:buNone/>
            </a:pPr>
            <a:r>
              <a:rPr lang="th-TH" b="1" dirty="0" smtClean="0">
                <a:latin typeface="TH Sarabun New" pitchFamily="34" charset="-34"/>
                <a:cs typeface="+mj-cs"/>
              </a:rPr>
              <a:t>8. ข้อเสนอแนะของผู้บังคับบัญชา </a:t>
            </a:r>
            <a:r>
              <a:rPr lang="th-TH" dirty="0" smtClean="0">
                <a:latin typeface="TH Sarabun New" pitchFamily="34" charset="-34"/>
                <a:cs typeface="+mj-cs"/>
              </a:rPr>
              <a:t>เป็นการบันทึกตรวจแผนการสอนเพื่อเสนอแนะหลังจากได้ตรวจสอบความถูกต้อง การกำหนดรายละเอียดในหัวข้อต่างๆ ในแผนการสอน</a:t>
            </a:r>
          </a:p>
          <a:p>
            <a:endParaRPr lang="th-TH" dirty="0" smtClean="0">
              <a:latin typeface="TH Sarabun New" pitchFamily="34" charset="-34"/>
              <a:cs typeface="+mj-cs"/>
            </a:endParaRPr>
          </a:p>
          <a:p>
            <a:endParaRPr lang="th-TH" dirty="0">
              <a:latin typeface="TH Sarabun New" pitchFamily="34" charset="-34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401080" cy="60722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b="1" dirty="0" smtClean="0">
                <a:latin typeface="TH Sarabun New" pitchFamily="34" charset="-34"/>
                <a:cs typeface="+mj-cs"/>
              </a:rPr>
              <a:t>9. บันทึกการสอน </a:t>
            </a:r>
            <a:r>
              <a:rPr lang="th-TH" dirty="0" smtClean="0">
                <a:latin typeface="TH Sarabun New" pitchFamily="34" charset="-34"/>
                <a:cs typeface="+mj-cs"/>
              </a:rPr>
              <a:t>เป็นการบันทึกของผู้สอน หลังจากนำแผนการสอนไปใช้แล้วพื่อเป็นการปรับปรุงและใช้ในคราวต่อไป มี 3 หัวข้อ คือ</a:t>
            </a:r>
          </a:p>
          <a:p>
            <a:pPr>
              <a:buNone/>
            </a:pPr>
            <a:r>
              <a:rPr lang="th-TH" dirty="0" smtClean="0">
                <a:latin typeface="TH Sarabun New" pitchFamily="34" charset="-34"/>
                <a:cs typeface="+mj-cs"/>
              </a:rPr>
              <a:t>	</a:t>
            </a:r>
            <a:r>
              <a:rPr lang="th-TH" b="1" dirty="0" smtClean="0">
                <a:latin typeface="TH Sarabun New" pitchFamily="34" charset="-34"/>
                <a:cs typeface="+mj-cs"/>
              </a:rPr>
              <a:t>9.1 ผลการเรียน </a:t>
            </a:r>
            <a:r>
              <a:rPr lang="th-TH" dirty="0" smtClean="0">
                <a:latin typeface="TH Sarabun New" pitchFamily="34" charset="-34"/>
                <a:cs typeface="+mj-cs"/>
              </a:rPr>
              <a:t>เป็นการบันทึกผลการเรียนด้านสุขภาพและปริมาณทั้ง </a:t>
            </a:r>
          </a:p>
          <a:p>
            <a:pPr>
              <a:buNone/>
            </a:pPr>
            <a:r>
              <a:rPr lang="th-TH" dirty="0" smtClean="0">
                <a:latin typeface="TH Sarabun New" pitchFamily="34" charset="-34"/>
                <a:cs typeface="+mj-cs"/>
              </a:rPr>
              <a:t>		3 ด้าน คือด้านพุทธิพิสัย จิตพิสัย และทักษะพิสัย ซึ่งกำหนดในขั้น	กิจกรรมการเรียนการสอนและการประเมิน</a:t>
            </a:r>
          </a:p>
          <a:p>
            <a:pPr>
              <a:buNone/>
            </a:pPr>
            <a:r>
              <a:rPr lang="th-TH" dirty="0" smtClean="0">
                <a:latin typeface="TH Sarabun New" pitchFamily="34" charset="-34"/>
                <a:cs typeface="+mj-cs"/>
              </a:rPr>
              <a:t>	</a:t>
            </a:r>
            <a:r>
              <a:rPr lang="th-TH" b="1" dirty="0" smtClean="0">
                <a:latin typeface="TH Sarabun New" pitchFamily="34" charset="-34"/>
                <a:cs typeface="+mj-cs"/>
              </a:rPr>
              <a:t>9.2 ปัญหาและอุปสรรค </a:t>
            </a:r>
            <a:r>
              <a:rPr lang="th-TH" dirty="0" smtClean="0">
                <a:latin typeface="TH Sarabun New" pitchFamily="34" charset="-34"/>
                <a:cs typeface="+mj-cs"/>
              </a:rPr>
              <a:t>เป็นการบันทึก ปัญหาและอุปสรรคที่เกิดขึ้น</a:t>
            </a:r>
          </a:p>
          <a:p>
            <a:pPr>
              <a:buNone/>
            </a:pPr>
            <a:r>
              <a:rPr lang="th-TH" dirty="0" smtClean="0">
                <a:latin typeface="TH Sarabun New" pitchFamily="34" charset="-34"/>
                <a:cs typeface="+mj-cs"/>
              </a:rPr>
              <a:t>		ในขณะสอน ก่อนสอน และหลังทำการสอน</a:t>
            </a:r>
          </a:p>
          <a:p>
            <a:pPr>
              <a:buNone/>
            </a:pPr>
            <a:r>
              <a:rPr lang="th-TH" dirty="0" smtClean="0">
                <a:latin typeface="TH Sarabun New" pitchFamily="34" charset="-34"/>
                <a:cs typeface="+mj-cs"/>
              </a:rPr>
              <a:t>	</a:t>
            </a:r>
            <a:r>
              <a:rPr lang="th-TH" b="1" dirty="0" smtClean="0">
                <a:latin typeface="TH Sarabun New" pitchFamily="34" charset="-34"/>
                <a:cs typeface="+mj-cs"/>
              </a:rPr>
              <a:t>9.3 ข้อเสนอแนะ / แนวทางแก้ไข </a:t>
            </a:r>
            <a:r>
              <a:rPr lang="th-TH" dirty="0" smtClean="0">
                <a:latin typeface="TH Sarabun New" pitchFamily="34" charset="-34"/>
                <a:cs typeface="+mj-cs"/>
              </a:rPr>
              <a:t>เป็นการบันทึกข้อเสนอแนะเพื่อ</a:t>
            </a:r>
          </a:p>
          <a:p>
            <a:pPr>
              <a:buNone/>
            </a:pPr>
            <a:r>
              <a:rPr lang="th-TH" dirty="0" smtClean="0">
                <a:latin typeface="TH Sarabun New" pitchFamily="34" charset="-34"/>
                <a:cs typeface="+mj-cs"/>
              </a:rPr>
              <a:t>		แก้ไขปรับปรุงการเรียนการสอน ให้เกิดการเรียนรู้ บรรลุ	จุดประสงค์ของบทเรียนที่หลักสูตรกำหนดรูปแบบของแผนการ	เรียนรู้</a:t>
            </a:r>
          </a:p>
          <a:p>
            <a:pPr>
              <a:buNone/>
            </a:pPr>
            <a:endParaRPr lang="th-TH" dirty="0">
              <a:latin typeface="TH Sarabun New" pitchFamily="34" charset="-34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+mj-cs"/>
              </a:rPr>
              <a:t>6 </a:t>
            </a:r>
            <a:r>
              <a:rPr lang="th-TH" dirty="0" smtClean="0">
                <a:cs typeface="+mj-cs"/>
              </a:rPr>
              <a:t>หน่วยการเรียนรู้</a:t>
            </a:r>
            <a:endParaRPr lang="th-TH" dirty="0"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14948"/>
          </a:xfrm>
        </p:spPr>
        <p:txBody>
          <a:bodyPr>
            <a:normAutofit lnSpcReduction="10000"/>
          </a:bodyPr>
          <a:lstStyle/>
          <a:p>
            <a:r>
              <a:rPr lang="th-TH" b="1" dirty="0">
                <a:latin typeface="TH Sarabun New" pitchFamily="34" charset="-34"/>
                <a:cs typeface="+mj-cs"/>
              </a:rPr>
              <a:t>หน่วยการเรียน</a:t>
            </a:r>
            <a:r>
              <a:rPr lang="th-TH" b="1" dirty="0" smtClean="0">
                <a:latin typeface="TH Sarabun New" pitchFamily="34" charset="-34"/>
                <a:cs typeface="+mj-cs"/>
              </a:rPr>
              <a:t>ที่ 1 “คิด</a:t>
            </a:r>
            <a:r>
              <a:rPr lang="th-TH" b="1" dirty="0">
                <a:latin typeface="TH Sarabun New" pitchFamily="34" charset="-34"/>
                <a:cs typeface="+mj-cs"/>
              </a:rPr>
              <a:t>หัวข้อ</a:t>
            </a:r>
            <a:r>
              <a:rPr lang="th-TH" dirty="0">
                <a:latin typeface="TH Sarabun New" pitchFamily="34" charset="-34"/>
                <a:cs typeface="+mj-cs"/>
              </a:rPr>
              <a:t>”</a:t>
            </a:r>
            <a:r>
              <a:rPr lang="th-TH" b="1" dirty="0">
                <a:latin typeface="TH Sarabun New" pitchFamily="34" charset="-34"/>
                <a:cs typeface="+mj-cs"/>
              </a:rPr>
              <a:t> </a:t>
            </a:r>
            <a:r>
              <a:rPr lang="th-TH" dirty="0">
                <a:latin typeface="TH Sarabun New" pitchFamily="34" charset="-34"/>
                <a:cs typeface="+mj-cs"/>
              </a:rPr>
              <a:t>หาแรงบันดาลใจ การตั้งคำถาม</a:t>
            </a:r>
            <a:endParaRPr lang="en-US" dirty="0">
              <a:latin typeface="TH Sarabun New" pitchFamily="34" charset="-34"/>
              <a:cs typeface="+mj-cs"/>
            </a:endParaRPr>
          </a:p>
          <a:p>
            <a:r>
              <a:rPr lang="th-TH" b="1" dirty="0">
                <a:latin typeface="TH Sarabun New" pitchFamily="34" charset="-34"/>
                <a:cs typeface="+mj-cs"/>
              </a:rPr>
              <a:t>หน่วยการเรียนที่ 2 “การเก็บข้อมูล</a:t>
            </a:r>
            <a:r>
              <a:rPr lang="th-TH" dirty="0">
                <a:latin typeface="TH Sarabun New" pitchFamily="34" charset="-34"/>
                <a:cs typeface="+mj-cs"/>
              </a:rPr>
              <a:t>”</a:t>
            </a:r>
            <a:r>
              <a:rPr lang="th-TH" b="1" dirty="0">
                <a:latin typeface="TH Sarabun New" pitchFamily="34" charset="-34"/>
                <a:cs typeface="+mj-cs"/>
              </a:rPr>
              <a:t> </a:t>
            </a:r>
            <a:r>
              <a:rPr lang="th-TH" dirty="0">
                <a:latin typeface="TH Sarabun New" pitchFamily="34" charset="-34"/>
                <a:cs typeface="+mj-cs"/>
              </a:rPr>
              <a:t>การหาข้อมูลเบื้องต้น การลงพื้นที่และวางแผนการ</a:t>
            </a:r>
            <a:r>
              <a:rPr lang="th-TH" dirty="0" smtClean="0">
                <a:latin typeface="TH Sarabun New" pitchFamily="34" charset="-34"/>
                <a:cs typeface="+mj-cs"/>
              </a:rPr>
              <a:t>ทำงาน</a:t>
            </a:r>
          </a:p>
          <a:p>
            <a:r>
              <a:rPr lang="th-TH" b="1" dirty="0">
                <a:latin typeface="TH Sarabun New" pitchFamily="34" charset="-34"/>
                <a:cs typeface="+mj-cs"/>
              </a:rPr>
              <a:t>หน่วยการเรียนที่ 3 “คิดเป็นภาพ ลำดับเรื่องเล่า</a:t>
            </a:r>
            <a:r>
              <a:rPr lang="th-TH" dirty="0" smtClean="0">
                <a:latin typeface="TH Sarabun New" pitchFamily="34" charset="-34"/>
                <a:cs typeface="+mj-cs"/>
              </a:rPr>
              <a:t>” </a:t>
            </a:r>
            <a:r>
              <a:rPr lang="th-TH" b="1" dirty="0" smtClean="0">
                <a:latin typeface="TH Sarabun New" pitchFamily="34" charset="-34"/>
                <a:cs typeface="+mj-cs"/>
              </a:rPr>
              <a:t> </a:t>
            </a:r>
            <a:r>
              <a:rPr lang="th-TH" dirty="0" smtClean="0">
                <a:latin typeface="TH Sarabun New" pitchFamily="34" charset="-34"/>
                <a:cs typeface="+mj-cs"/>
              </a:rPr>
              <a:t>การ</a:t>
            </a:r>
            <a:r>
              <a:rPr lang="th-TH" dirty="0">
                <a:latin typeface="TH Sarabun New" pitchFamily="34" charset="-34"/>
                <a:cs typeface="+mj-cs"/>
              </a:rPr>
              <a:t>วาง storyboard การเขียนบทบรรยาย การวิเคราะห์ความคิดรวบยอด</a:t>
            </a:r>
            <a:endParaRPr lang="en-US" dirty="0">
              <a:latin typeface="TH Sarabun New" pitchFamily="34" charset="-34"/>
              <a:cs typeface="+mj-cs"/>
            </a:endParaRPr>
          </a:p>
          <a:p>
            <a:r>
              <a:rPr lang="th-TH" b="1" dirty="0">
                <a:latin typeface="TH Sarabun New" pitchFamily="34" charset="-34"/>
                <a:cs typeface="+mj-cs"/>
              </a:rPr>
              <a:t>หน่วยการเรียนที่ 4 “ คิดก่อน</a:t>
            </a:r>
            <a:r>
              <a:rPr lang="th-TH" b="1" dirty="0" smtClean="0">
                <a:latin typeface="TH Sarabun New" pitchFamily="34" charset="-34"/>
                <a:cs typeface="+mj-cs"/>
              </a:rPr>
              <a:t>ถ่าย</a:t>
            </a:r>
            <a:r>
              <a:rPr lang="th-TH" dirty="0" smtClean="0">
                <a:latin typeface="TH Sarabun New" pitchFamily="34" charset="-34"/>
                <a:cs typeface="+mj-cs"/>
              </a:rPr>
              <a:t>” </a:t>
            </a:r>
            <a:r>
              <a:rPr lang="th-TH" dirty="0">
                <a:latin typeface="TH Sarabun New" pitchFamily="34" charset="-34"/>
                <a:cs typeface="+mj-cs"/>
              </a:rPr>
              <a:t>การลงพื้นที่ถ่ายทำ เก็บข้อมูลในพื้นที่</a:t>
            </a:r>
            <a:endParaRPr lang="en-US" dirty="0">
              <a:latin typeface="TH Sarabun New" pitchFamily="34" charset="-34"/>
              <a:cs typeface="+mj-cs"/>
            </a:endParaRPr>
          </a:p>
          <a:p>
            <a:r>
              <a:rPr lang="th-TH" b="1" dirty="0">
                <a:latin typeface="TH Sarabun New" pitchFamily="34" charset="-34"/>
                <a:cs typeface="+mj-cs"/>
              </a:rPr>
              <a:t>หน่วยการเรียนที่ 5“การตัดต่อ</a:t>
            </a:r>
            <a:r>
              <a:rPr lang="th-TH" dirty="0" smtClean="0">
                <a:latin typeface="TH Sarabun New" pitchFamily="34" charset="-34"/>
                <a:cs typeface="+mj-cs"/>
              </a:rPr>
              <a:t>” วิเคราะห์ สังเคราะห์ข้อมูล</a:t>
            </a:r>
            <a:endParaRPr lang="en-US" dirty="0">
              <a:latin typeface="TH Sarabun New" pitchFamily="34" charset="-34"/>
              <a:cs typeface="+mj-cs"/>
            </a:endParaRPr>
          </a:p>
          <a:p>
            <a:r>
              <a:rPr lang="th-TH" b="1" dirty="0">
                <a:latin typeface="TH Sarabun New" pitchFamily="34" charset="-34"/>
                <a:cs typeface="+mj-cs"/>
              </a:rPr>
              <a:t>หน่วยการเรียนที่ 6“ เวที</a:t>
            </a:r>
            <a:r>
              <a:rPr lang="th-TH" b="1" dirty="0" smtClean="0">
                <a:latin typeface="TH Sarabun New" pitchFamily="34" charset="-34"/>
                <a:cs typeface="+mj-cs"/>
              </a:rPr>
              <a:t>นำเสนอ</a:t>
            </a:r>
            <a:r>
              <a:rPr lang="th-TH" dirty="0" smtClean="0">
                <a:latin typeface="TH Sarabun New" pitchFamily="34" charset="-34"/>
                <a:cs typeface="+mj-cs"/>
              </a:rPr>
              <a:t>”</a:t>
            </a:r>
            <a:r>
              <a:rPr lang="th-TH" b="1" dirty="0" smtClean="0">
                <a:latin typeface="TH Sarabun New" pitchFamily="34" charset="-34"/>
                <a:cs typeface="+mj-cs"/>
              </a:rPr>
              <a:t> </a:t>
            </a:r>
            <a:r>
              <a:rPr lang="th-TH" dirty="0" smtClean="0">
                <a:latin typeface="TH Sarabun New" pitchFamily="34" charset="-34"/>
                <a:cs typeface="+mj-cs"/>
              </a:rPr>
              <a:t>การ</a:t>
            </a:r>
            <a:r>
              <a:rPr lang="th-TH" dirty="0">
                <a:latin typeface="TH Sarabun New" pitchFamily="34" charset="-34"/>
                <a:cs typeface="+mj-cs"/>
              </a:rPr>
              <a:t>นำเสนอผลงาน รู้จักวิพากษ์วิจารณ์ รับฟังและนำไปปรับปรุงแก้ไขผลงาน</a:t>
            </a:r>
            <a:endParaRPr lang="en-US" dirty="0">
              <a:latin typeface="TH Sarabun New" pitchFamily="34" charset="-34"/>
              <a:cs typeface="+mj-cs"/>
            </a:endParaRPr>
          </a:p>
          <a:p>
            <a:endParaRPr lang="th-TH" dirty="0">
              <a:latin typeface="TH Sarabun New" pitchFamily="34" charset="-34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1035</TotalTime>
  <Words>325</Words>
  <Application>Microsoft Office PowerPoint</Application>
  <PresentationFormat>On-screen Show (4:3)</PresentationFormat>
  <Paragraphs>26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การเขียนแผนการสอน</vt:lpstr>
      <vt:lpstr>รายละเอียดแผนการเรียนรู้ </vt:lpstr>
      <vt:lpstr>PowerPoint Presentation</vt:lpstr>
      <vt:lpstr>PowerPoint Presentation</vt:lpstr>
      <vt:lpstr>6 หน่วยการเรียนรู้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การเขียนแผนการสอน</dc:title>
  <dc:creator>Corporate Edition</dc:creator>
  <cp:lastModifiedBy>pkb</cp:lastModifiedBy>
  <cp:revision>20</cp:revision>
  <dcterms:created xsi:type="dcterms:W3CDTF">2015-02-01T07:22:30Z</dcterms:created>
  <dcterms:modified xsi:type="dcterms:W3CDTF">2015-02-05T01:16:40Z</dcterms:modified>
</cp:coreProperties>
</file>